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  <p:sldMasterId id="2147483733" r:id="rId2"/>
  </p:sldMasterIdLst>
  <p:notesMasterIdLst>
    <p:notesMasterId r:id="rId26"/>
  </p:notesMasterIdLst>
  <p:sldIdLst>
    <p:sldId id="259" r:id="rId3"/>
    <p:sldId id="256" r:id="rId4"/>
    <p:sldId id="289" r:id="rId5"/>
    <p:sldId id="314" r:id="rId6"/>
    <p:sldId id="330" r:id="rId7"/>
    <p:sldId id="316" r:id="rId8"/>
    <p:sldId id="276" r:id="rId9"/>
    <p:sldId id="315" r:id="rId10"/>
    <p:sldId id="329" r:id="rId11"/>
    <p:sldId id="317" r:id="rId12"/>
    <p:sldId id="312" r:id="rId13"/>
    <p:sldId id="318" r:id="rId14"/>
    <p:sldId id="319" r:id="rId15"/>
    <p:sldId id="320" r:id="rId16"/>
    <p:sldId id="321" r:id="rId17"/>
    <p:sldId id="322" r:id="rId18"/>
    <p:sldId id="313" r:id="rId19"/>
    <p:sldId id="323" r:id="rId20"/>
    <p:sldId id="324" r:id="rId21"/>
    <p:sldId id="326" r:id="rId22"/>
    <p:sldId id="327" r:id="rId23"/>
    <p:sldId id="328" r:id="rId24"/>
    <p:sldId id="31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F9BB8F-B1CB-44CC-A1B8-DFA1F035A574}">
          <p14:sldIdLst>
            <p14:sldId id="259"/>
            <p14:sldId id="256"/>
            <p14:sldId id="289"/>
            <p14:sldId id="314"/>
            <p14:sldId id="330"/>
            <p14:sldId id="316"/>
            <p14:sldId id="276"/>
            <p14:sldId id="315"/>
            <p14:sldId id="329"/>
            <p14:sldId id="317"/>
            <p14:sldId id="312"/>
            <p14:sldId id="318"/>
            <p14:sldId id="319"/>
            <p14:sldId id="320"/>
            <p14:sldId id="321"/>
            <p14:sldId id="322"/>
            <p14:sldId id="313"/>
            <p14:sldId id="323"/>
            <p14:sldId id="324"/>
            <p14:sldId id="326"/>
            <p14:sldId id="327"/>
            <p14:sldId id="328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9D6DE-1BF5-4E57-8865-937814438BAD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C48BD-84BD-4A4C-B01D-60C3C3404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02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01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768700" y="769800"/>
            <a:ext cx="5318400" cy="53184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4867" y="1"/>
            <a:ext cx="6577132" cy="58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092500"/>
            <a:ext cx="5256400" cy="267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374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920667" y="-1074700"/>
            <a:ext cx="7388400" cy="7388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4400" y="0"/>
            <a:ext cx="4847600" cy="60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25600" y="1053600"/>
            <a:ext cx="5876400" cy="418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4185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3733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1219170" lvl="1" indent="-54185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3733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828754" lvl="2" indent="-54185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3733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2438339" lvl="3" indent="-54185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3733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3047924" lvl="4" indent="-54185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3733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3657509" lvl="5" indent="-54185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3733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4267093" lvl="6" indent="-54185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3733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4876678" lvl="7" indent="-54185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3733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5486263" lvl="8" indent="-541853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Inter-Regular"/>
              <a:buChar char="■"/>
              <a:defRPr sz="3733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961467" y="654100"/>
            <a:ext cx="5688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128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85385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3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009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79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025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477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080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6751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6821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5104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7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83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  <p:sldLayoutId id="2147483717" r:id="rId18"/>
    <p:sldLayoutId id="2147483718" r:id="rId19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0548651-B5A7-403D-96E2-F27A976783E8}" type="datetimeFigureOut">
              <a:rPr lang="en-IN" smtClean="0"/>
              <a:t>17-06-2020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4481ACE-73F9-473C-896D-56947AE01B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16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ava Code Wallpaper posted by Sarah Peltier">
            <a:extLst>
              <a:ext uri="{FF2B5EF4-FFF2-40B4-BE49-F238E27FC236}">
                <a16:creationId xmlns:a16="http://schemas.microsoft.com/office/drawing/2014/main" id="{46E2BC47-B6C8-4C65-A2C7-D3C106BB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CA1E4E-FF52-4FF6-B735-E23ADE15F6B0}"/>
              </a:ext>
            </a:extLst>
          </p:cNvPr>
          <p:cNvSpPr txBox="1">
            <a:spLocks/>
          </p:cNvSpPr>
          <p:nvPr/>
        </p:nvSpPr>
        <p:spPr>
          <a:xfrm>
            <a:off x="1604583" y="1359749"/>
            <a:ext cx="9440034" cy="26483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POLYNOMIAL ADT USING </a:t>
            </a:r>
            <a:b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HEAP AND HASH CODE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B0DB2A7-460E-4D2B-997E-411FC97BD1EA}"/>
              </a:ext>
            </a:extLst>
          </p:cNvPr>
          <p:cNvSpPr txBox="1">
            <a:spLocks/>
          </p:cNvSpPr>
          <p:nvPr/>
        </p:nvSpPr>
        <p:spPr>
          <a:xfrm>
            <a:off x="1375983" y="4185857"/>
            <a:ext cx="9440034" cy="1397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19AIE111 :DATA STRUCTURES AND ALGORITHM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2414337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ADT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4E39D-28FB-4808-8FFF-0A9D419B8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505" y="1143000"/>
            <a:ext cx="10058400" cy="958516"/>
          </a:xfrm>
        </p:spPr>
        <p:txBody>
          <a:bodyPr/>
          <a:lstStyle/>
          <a:p>
            <a:r>
              <a:rPr lang="en-IN" dirty="0"/>
              <a:t>Here we store the key</a:t>
            </a:r>
            <a:r>
              <a:rPr lang="en-US" dirty="0"/>
              <a:t>-value pair with a linked list structure.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87F22-679B-46BE-814A-741AAD2B88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1969" y="1815165"/>
            <a:ext cx="6653464" cy="27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B5AA6363-4992-4A7C-8B02-B5B58C4793D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16" name="Google Shape;93;p17">
            <a:extLst>
              <a:ext uri="{FF2B5EF4-FFF2-40B4-BE49-F238E27FC236}">
                <a16:creationId xmlns:a16="http://schemas.microsoft.com/office/drawing/2014/main" id="{C762EAD8-CA66-4571-A5AF-B12EB0618DAB}"/>
              </a:ext>
            </a:extLst>
          </p:cNvPr>
          <p:cNvSpPr txBox="1"/>
          <p:nvPr/>
        </p:nvSpPr>
        <p:spPr>
          <a:xfrm>
            <a:off x="673467" y="0"/>
            <a:ext cx="31956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9999" b="1" dirty="0">
                <a:solidFill>
                  <a:schemeClr val="accent6">
                    <a:lumMod val="75000"/>
                  </a:schemeClr>
                </a:solidFill>
                <a:latin typeface="Inter-Regular"/>
                <a:ea typeface="Inter-Regular"/>
                <a:cs typeface="Inter-Regular"/>
                <a:sym typeface="Inter-Regular"/>
              </a:rPr>
              <a:t>2</a:t>
            </a:r>
            <a:endParaRPr sz="39999" b="1" dirty="0">
              <a:solidFill>
                <a:schemeClr val="accent6">
                  <a:lumMod val="75000"/>
                </a:schemeClr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" name="Google Shape;94;p17">
            <a:extLst>
              <a:ext uri="{FF2B5EF4-FFF2-40B4-BE49-F238E27FC236}">
                <a16:creationId xmlns:a16="http://schemas.microsoft.com/office/drawing/2014/main" id="{580F971B-60C8-417E-9857-B22A8488877D}"/>
              </a:ext>
            </a:extLst>
          </p:cNvPr>
          <p:cNvSpPr txBox="1">
            <a:spLocks/>
          </p:cNvSpPr>
          <p:nvPr/>
        </p:nvSpPr>
        <p:spPr>
          <a:xfrm>
            <a:off x="3006901" y="2397864"/>
            <a:ext cx="5470000" cy="10311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b="1" kern="0" dirty="0">
                <a:solidFill>
                  <a:schemeClr val="tx1"/>
                </a:solidFill>
              </a:rPr>
              <a:t>Solution for given </a:t>
            </a:r>
          </a:p>
          <a:p>
            <a:r>
              <a:rPr lang="en-IN" sz="2800" b="1" kern="0" dirty="0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18" name="Google Shape;95;p17">
            <a:extLst>
              <a:ext uri="{FF2B5EF4-FFF2-40B4-BE49-F238E27FC236}">
                <a16:creationId xmlns:a16="http://schemas.microsoft.com/office/drawing/2014/main" id="{F2BAE170-D4CC-477A-B71E-F33893519BB5}"/>
              </a:ext>
            </a:extLst>
          </p:cNvPr>
          <p:cNvSpPr txBox="1">
            <a:spLocks/>
          </p:cNvSpPr>
          <p:nvPr/>
        </p:nvSpPr>
        <p:spPr>
          <a:xfrm>
            <a:off x="3006901" y="3517414"/>
            <a:ext cx="4202625" cy="8534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IN" sz="2400" b="1" kern="0" dirty="0">
                <a:solidFill>
                  <a:schemeClr val="accent6">
                    <a:lumMod val="50000"/>
                  </a:schemeClr>
                </a:solidFill>
              </a:rPr>
              <a:t>Java Code</a:t>
            </a:r>
          </a:p>
          <a:p>
            <a:pPr>
              <a:spcAft>
                <a:spcPts val="800"/>
              </a:spcAft>
            </a:pPr>
            <a:endParaRPr lang="en-US" sz="2400" kern="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Google Shape;125;p21">
            <a:extLst>
              <a:ext uri="{FF2B5EF4-FFF2-40B4-BE49-F238E27FC236}">
                <a16:creationId xmlns:a16="http://schemas.microsoft.com/office/drawing/2014/main" id="{4ED1CAEF-B34C-461C-8AE5-28BE269CC6AD}"/>
              </a:ext>
            </a:extLst>
          </p:cNvPr>
          <p:cNvSpPr/>
          <p:nvPr/>
        </p:nvSpPr>
        <p:spPr>
          <a:xfrm>
            <a:off x="7376990" y="770150"/>
            <a:ext cx="5469999" cy="4948442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098" name="Picture 2" descr="Open-sourcing F14 for memory-efficient hash tables - Facebook ...">
            <a:extLst>
              <a:ext uri="{FF2B5EF4-FFF2-40B4-BE49-F238E27FC236}">
                <a16:creationId xmlns:a16="http://schemas.microsoft.com/office/drawing/2014/main" id="{C6D236EB-F357-4D95-9138-FA3D79C3D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71468" y="2505948"/>
            <a:ext cx="4681042" cy="147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304800"/>
            <a:ext cx="3721768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Methods-Insert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A5F7E-4749-462C-815E-0E1EC813B5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215" y="1156796"/>
            <a:ext cx="5893669" cy="5249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607C0-60A4-475B-8AB5-11C11ED684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7263" y="1129364"/>
            <a:ext cx="5075521" cy="52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7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944" y="728457"/>
            <a:ext cx="3721768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Hash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AB596-FB9B-4D8D-9B9D-82BA9D0216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34676" y="1696453"/>
            <a:ext cx="4021956" cy="794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CA9F3-9DBD-4DC7-A9F7-A1E29CA701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6972" y="4190398"/>
            <a:ext cx="5257198" cy="18093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93BACFD-1463-4344-8517-AD3644C6679E}"/>
              </a:ext>
            </a:extLst>
          </p:cNvPr>
          <p:cNvSpPr txBox="1">
            <a:spLocks/>
          </p:cNvSpPr>
          <p:nvPr/>
        </p:nvSpPr>
        <p:spPr>
          <a:xfrm>
            <a:off x="153383" y="3225468"/>
            <a:ext cx="3721768" cy="79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N" sz="2800" b="1" dirty="0"/>
              <a:t>Coefficient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44F35F-7B9A-4D92-B545-7F521335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6" y="1696453"/>
            <a:ext cx="5446295" cy="958516"/>
          </a:xfrm>
        </p:spPr>
        <p:txBody>
          <a:bodyPr/>
          <a:lstStyle/>
          <a:p>
            <a:r>
              <a:rPr lang="en-US" dirty="0"/>
              <a:t>The key is hashed using the built-in </a:t>
            </a:r>
            <a:r>
              <a:rPr lang="en-US" dirty="0" err="1"/>
              <a:t>hashCode</a:t>
            </a:r>
            <a:r>
              <a:rPr lang="en-US" dirty="0"/>
              <a:t>() such that it is mapped to locations from 0-9 in array map.</a:t>
            </a:r>
            <a:endParaRPr lang="en-IN" dirty="0"/>
          </a:p>
          <a:p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598EB3-F7D3-480C-B183-8F39D8B4D410}"/>
              </a:ext>
            </a:extLst>
          </p:cNvPr>
          <p:cNvSpPr txBox="1">
            <a:spLocks/>
          </p:cNvSpPr>
          <p:nvPr/>
        </p:nvSpPr>
        <p:spPr>
          <a:xfrm>
            <a:off x="790677" y="4391325"/>
            <a:ext cx="5446295" cy="95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returns the corresponding </a:t>
            </a:r>
            <a:r>
              <a:rPr lang="en-US" dirty="0" err="1"/>
              <a:t>coeffient</a:t>
            </a:r>
            <a:r>
              <a:rPr lang="en-US" dirty="0"/>
              <a:t> for the given power of the term (key for the hash map).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823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4" y="463657"/>
            <a:ext cx="3721768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clone():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3BACFD-1463-4344-8517-AD3644C6679E}"/>
              </a:ext>
            </a:extLst>
          </p:cNvPr>
          <p:cNvSpPr txBox="1">
            <a:spLocks/>
          </p:cNvSpPr>
          <p:nvPr/>
        </p:nvSpPr>
        <p:spPr>
          <a:xfrm>
            <a:off x="595863" y="3216590"/>
            <a:ext cx="5099083" cy="79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dirty="0"/>
              <a:t> set(int pow, double </a:t>
            </a:r>
            <a:r>
              <a:rPr lang="en-US" sz="2800" b="1" dirty="0" err="1"/>
              <a:t>cof</a:t>
            </a:r>
            <a:r>
              <a:rPr lang="en-US" sz="2800" b="1" dirty="0"/>
              <a:t>):</a:t>
            </a:r>
            <a:endParaRPr lang="en-IN" sz="28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44F35F-7B9A-4D92-B545-7F521335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6" y="1696452"/>
            <a:ext cx="4908885" cy="1367589"/>
          </a:xfrm>
        </p:spPr>
        <p:txBody>
          <a:bodyPr>
            <a:normAutofit/>
          </a:bodyPr>
          <a:lstStyle/>
          <a:p>
            <a:r>
              <a:rPr lang="en-IN" dirty="0"/>
              <a:t>It is to create a duplicate of the given polynomial</a:t>
            </a:r>
          </a:p>
          <a:p>
            <a:r>
              <a:rPr lang="en-IN" dirty="0"/>
              <a:t>It is done to avoid losing our original polynomial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598EB3-F7D3-480C-B183-8F39D8B4D410}"/>
              </a:ext>
            </a:extLst>
          </p:cNvPr>
          <p:cNvSpPr txBox="1">
            <a:spLocks/>
          </p:cNvSpPr>
          <p:nvPr/>
        </p:nvSpPr>
        <p:spPr>
          <a:xfrm>
            <a:off x="790678" y="4391325"/>
            <a:ext cx="5099084" cy="95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modifies the coefficient of a term, when the power of term(key) is given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CB0A4-6569-4F28-820D-BD95D76113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048680"/>
            <a:ext cx="4908884" cy="2167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4D0B7-0468-4014-9C02-39FE25B52E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1613" y="4243337"/>
            <a:ext cx="4983480" cy="18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2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4" y="463657"/>
            <a:ext cx="3721768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 err="1"/>
              <a:t>toString</a:t>
            </a:r>
            <a:r>
              <a:rPr lang="en-IN" sz="2800" b="1" dirty="0"/>
              <a:t>():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44F35F-7B9A-4D92-B545-7F521335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6" y="1696452"/>
            <a:ext cx="1820779" cy="3324727"/>
          </a:xfrm>
        </p:spPr>
        <p:txBody>
          <a:bodyPr>
            <a:normAutofit/>
          </a:bodyPr>
          <a:lstStyle/>
          <a:p>
            <a:r>
              <a:rPr lang="en-IN" dirty="0"/>
              <a:t>It </a:t>
            </a:r>
            <a:r>
              <a:rPr lang="en-US" dirty="0"/>
              <a:t>converts the polynomial into a String with increasing order of degrees.</a:t>
            </a:r>
            <a:endParaRPr lang="en-IN" dirty="0"/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E7BD0C-52A8-417B-A276-3C7CD91D9B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8232" y="1126157"/>
            <a:ext cx="6866021" cy="52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4" y="463657"/>
            <a:ext cx="3721768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 err="1"/>
              <a:t>getDegree</a:t>
            </a:r>
            <a:r>
              <a:rPr lang="en-IN" sz="2800" b="1" dirty="0"/>
              <a:t>():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3BACFD-1463-4344-8517-AD3644C6679E}"/>
              </a:ext>
            </a:extLst>
          </p:cNvPr>
          <p:cNvSpPr txBox="1">
            <a:spLocks/>
          </p:cNvSpPr>
          <p:nvPr/>
        </p:nvSpPr>
        <p:spPr>
          <a:xfrm>
            <a:off x="-960221" y="3216590"/>
            <a:ext cx="5099083" cy="79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N" sz="2800" b="1" dirty="0"/>
              <a:t>print():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44F35F-7B9A-4D92-B545-7F521335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6" y="1696452"/>
            <a:ext cx="4908885" cy="1367589"/>
          </a:xfrm>
        </p:spPr>
        <p:txBody>
          <a:bodyPr>
            <a:normAutofit/>
          </a:bodyPr>
          <a:lstStyle/>
          <a:p>
            <a:r>
              <a:rPr lang="en-US" dirty="0"/>
              <a:t>It return the degree of the polynomial.</a:t>
            </a:r>
            <a:endParaRPr lang="en-IN" dirty="0"/>
          </a:p>
          <a:p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598EB3-F7D3-480C-B183-8F39D8B4D410}"/>
              </a:ext>
            </a:extLst>
          </p:cNvPr>
          <p:cNvSpPr txBox="1">
            <a:spLocks/>
          </p:cNvSpPr>
          <p:nvPr/>
        </p:nvSpPr>
        <p:spPr>
          <a:xfrm>
            <a:off x="790677" y="4391325"/>
            <a:ext cx="3492565" cy="18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print the power and the corresponding coefficient of all terms of the polynomial.</a:t>
            </a:r>
            <a:endParaRPr lang="en-IN" dirty="0"/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F03CA1-457B-4B47-86C0-5A5BDD33DA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36972" y="1041132"/>
            <a:ext cx="3869554" cy="1044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BAB51D-DD82-4BAC-82A1-B3B473F89B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63454" y="4011584"/>
            <a:ext cx="7090611" cy="14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88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B5AA6363-4992-4A7C-8B02-B5B58C4793D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16" name="Google Shape;93;p17">
            <a:extLst>
              <a:ext uri="{FF2B5EF4-FFF2-40B4-BE49-F238E27FC236}">
                <a16:creationId xmlns:a16="http://schemas.microsoft.com/office/drawing/2014/main" id="{C762EAD8-CA66-4571-A5AF-B12EB0618DAB}"/>
              </a:ext>
            </a:extLst>
          </p:cNvPr>
          <p:cNvSpPr txBox="1"/>
          <p:nvPr/>
        </p:nvSpPr>
        <p:spPr>
          <a:xfrm>
            <a:off x="673467" y="0"/>
            <a:ext cx="31956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9999" b="1" dirty="0">
                <a:solidFill>
                  <a:schemeClr val="accent6">
                    <a:lumMod val="75000"/>
                  </a:schemeClr>
                </a:solidFill>
                <a:latin typeface="Inter-Regular"/>
                <a:ea typeface="Inter-Regular"/>
                <a:cs typeface="Inter-Regular"/>
                <a:sym typeface="Inter-Regular"/>
              </a:rPr>
              <a:t>3</a:t>
            </a:r>
            <a:endParaRPr sz="39999" b="1" dirty="0">
              <a:solidFill>
                <a:schemeClr val="accent6">
                  <a:lumMod val="75000"/>
                </a:schemeClr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" name="Google Shape;94;p17">
            <a:extLst>
              <a:ext uri="{FF2B5EF4-FFF2-40B4-BE49-F238E27FC236}">
                <a16:creationId xmlns:a16="http://schemas.microsoft.com/office/drawing/2014/main" id="{580F971B-60C8-417E-9857-B22A8488877D}"/>
              </a:ext>
            </a:extLst>
          </p:cNvPr>
          <p:cNvSpPr txBox="1">
            <a:spLocks/>
          </p:cNvSpPr>
          <p:nvPr/>
        </p:nvSpPr>
        <p:spPr>
          <a:xfrm>
            <a:off x="3006901" y="2397864"/>
            <a:ext cx="5470000" cy="10311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b="1" kern="0" dirty="0">
                <a:solidFill>
                  <a:schemeClr val="tx1"/>
                </a:solidFill>
              </a:rPr>
              <a:t>Additional Functions</a:t>
            </a:r>
          </a:p>
        </p:txBody>
      </p:sp>
      <p:sp>
        <p:nvSpPr>
          <p:cNvPr id="18" name="Google Shape;95;p17">
            <a:extLst>
              <a:ext uri="{FF2B5EF4-FFF2-40B4-BE49-F238E27FC236}">
                <a16:creationId xmlns:a16="http://schemas.microsoft.com/office/drawing/2014/main" id="{F2BAE170-D4CC-477A-B71E-F33893519BB5}"/>
              </a:ext>
            </a:extLst>
          </p:cNvPr>
          <p:cNvSpPr txBox="1">
            <a:spLocks/>
          </p:cNvSpPr>
          <p:nvPr/>
        </p:nvSpPr>
        <p:spPr>
          <a:xfrm>
            <a:off x="3006901" y="3517414"/>
            <a:ext cx="4202625" cy="8534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IN" sz="2400" b="1" kern="0" dirty="0">
                <a:solidFill>
                  <a:schemeClr val="accent6">
                    <a:lumMod val="50000"/>
                  </a:schemeClr>
                </a:solidFill>
              </a:rPr>
              <a:t>Java Code</a:t>
            </a:r>
          </a:p>
          <a:p>
            <a:pPr>
              <a:spcAft>
                <a:spcPts val="800"/>
              </a:spcAft>
            </a:pPr>
            <a:endParaRPr lang="en-US" sz="2400" kern="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Google Shape;125;p21">
            <a:extLst>
              <a:ext uri="{FF2B5EF4-FFF2-40B4-BE49-F238E27FC236}">
                <a16:creationId xmlns:a16="http://schemas.microsoft.com/office/drawing/2014/main" id="{4ED1CAEF-B34C-461C-8AE5-28BE269CC6AD}"/>
              </a:ext>
            </a:extLst>
          </p:cNvPr>
          <p:cNvSpPr/>
          <p:nvPr/>
        </p:nvSpPr>
        <p:spPr>
          <a:xfrm>
            <a:off x="7376990" y="770150"/>
            <a:ext cx="5469999" cy="4948442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122" name="Picture 2" descr="Add, Subtract, and Multiply Polynomials">
            <a:extLst>
              <a:ext uri="{FF2B5EF4-FFF2-40B4-BE49-F238E27FC236}">
                <a16:creationId xmlns:a16="http://schemas.microsoft.com/office/drawing/2014/main" id="{66921305-D7CE-4F9F-B831-9A61413F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1" y="1819581"/>
            <a:ext cx="4049953" cy="285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50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427687"/>
            <a:ext cx="3721768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add(Polynomial p1):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3BACFD-1463-4344-8517-AD3644C6679E}"/>
              </a:ext>
            </a:extLst>
          </p:cNvPr>
          <p:cNvSpPr txBox="1">
            <a:spLocks/>
          </p:cNvSpPr>
          <p:nvPr/>
        </p:nvSpPr>
        <p:spPr>
          <a:xfrm>
            <a:off x="5719371" y="378719"/>
            <a:ext cx="5099083" cy="79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N" sz="2800" b="1" dirty="0"/>
              <a:t>subtract(Polynomial p2):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44F35F-7B9A-4D92-B545-7F521335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16512"/>
            <a:ext cx="4908885" cy="1367589"/>
          </a:xfrm>
        </p:spPr>
        <p:txBody>
          <a:bodyPr>
            <a:normAutofit/>
          </a:bodyPr>
          <a:lstStyle/>
          <a:p>
            <a:r>
              <a:rPr lang="en-US" dirty="0"/>
              <a:t>It subtracts two polynomials.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38E86-6DDE-433B-91F5-2BD1A7F793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348" y="1851769"/>
            <a:ext cx="4908885" cy="4502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77A98-F232-47AE-9C0A-72756E62E3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54040" y="1851768"/>
            <a:ext cx="4908885" cy="45020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9A0436-36BD-40B8-9B99-E9FE8D2CD6C0}"/>
              </a:ext>
            </a:extLst>
          </p:cNvPr>
          <p:cNvSpPr/>
          <p:nvPr/>
        </p:nvSpPr>
        <p:spPr>
          <a:xfrm>
            <a:off x="513348" y="1216512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It adds two polynomials.</a:t>
            </a:r>
          </a:p>
        </p:txBody>
      </p:sp>
    </p:spTree>
    <p:extLst>
      <p:ext uri="{BB962C8B-B14F-4D97-AF65-F5344CB8AC3E}">
        <p14:creationId xmlns:p14="http://schemas.microsoft.com/office/powerpoint/2010/main" val="233407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427687"/>
            <a:ext cx="3721768" cy="79499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dirty="0" err="1"/>
              <a:t>mult</a:t>
            </a:r>
            <a:r>
              <a:rPr lang="en-IN" sz="2800" b="1" dirty="0"/>
              <a:t>(Polynomial that):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3BACFD-1463-4344-8517-AD3644C6679E}"/>
              </a:ext>
            </a:extLst>
          </p:cNvPr>
          <p:cNvSpPr txBox="1">
            <a:spLocks/>
          </p:cNvSpPr>
          <p:nvPr/>
        </p:nvSpPr>
        <p:spPr>
          <a:xfrm>
            <a:off x="5087655" y="421518"/>
            <a:ext cx="5099083" cy="79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N" sz="2800" b="1" dirty="0" err="1"/>
              <a:t>mult</a:t>
            </a:r>
            <a:r>
              <a:rPr lang="en-IN" sz="2800" b="1" dirty="0"/>
              <a:t>(double d):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44F35F-7B9A-4D92-B545-7F521335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784" y="1473965"/>
            <a:ext cx="4908885" cy="1367589"/>
          </a:xfrm>
        </p:spPr>
        <p:txBody>
          <a:bodyPr>
            <a:normAutofit/>
          </a:bodyPr>
          <a:lstStyle/>
          <a:p>
            <a:r>
              <a:rPr lang="en-US" dirty="0"/>
              <a:t>It multiplies the polynomial with a constant.</a:t>
            </a:r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A0436-36BD-40B8-9B99-E9FE8D2CD6C0}"/>
              </a:ext>
            </a:extLst>
          </p:cNvPr>
          <p:cNvSpPr/>
          <p:nvPr/>
        </p:nvSpPr>
        <p:spPr>
          <a:xfrm>
            <a:off x="513348" y="1553864"/>
            <a:ext cx="3627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It multiplies two polynomials.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459BF-4FD5-424C-9AFA-377F016298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1474" y="2237658"/>
            <a:ext cx="5486400" cy="3741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8B9893-4AC9-45BA-9336-CCEF8623C0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4784" y="2247910"/>
            <a:ext cx="5099083" cy="23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5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34646" y="1275755"/>
            <a:ext cx="4021585" cy="116560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IN" sz="2800" b="1" dirty="0">
                <a:solidFill>
                  <a:schemeClr val="bg1"/>
                </a:solidFill>
              </a:rPr>
              <a:t>GROUP MEMBERS </a:t>
            </a:r>
          </a:p>
        </p:txBody>
      </p:sp>
      <p:sp>
        <p:nvSpPr>
          <p:cNvPr id="3" name="Google Shape;79;p15">
            <a:extLst>
              <a:ext uri="{FF2B5EF4-FFF2-40B4-BE49-F238E27FC236}">
                <a16:creationId xmlns:a16="http://schemas.microsoft.com/office/drawing/2014/main" id="{E0C3AAC9-AADF-46B7-B424-1933B2B54787}"/>
              </a:ext>
            </a:extLst>
          </p:cNvPr>
          <p:cNvSpPr txBox="1">
            <a:spLocks/>
          </p:cNvSpPr>
          <p:nvPr/>
        </p:nvSpPr>
        <p:spPr>
          <a:xfrm>
            <a:off x="134646" y="2317071"/>
            <a:ext cx="5156446" cy="22238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2000" dirty="0">
                <a:solidFill>
                  <a:schemeClr val="bg1"/>
                </a:solidFill>
              </a:rPr>
              <a:t>Team 6</a:t>
            </a:r>
          </a:p>
          <a:p>
            <a:pPr algn="l"/>
            <a:endParaRPr lang="en-IN" sz="2000" dirty="0">
              <a:solidFill>
                <a:schemeClr val="bg1"/>
              </a:solidFill>
            </a:endParaRPr>
          </a:p>
          <a:p>
            <a:pPr algn="l"/>
            <a:r>
              <a:rPr lang="en-IN" sz="2000" dirty="0">
                <a:solidFill>
                  <a:schemeClr val="bg1"/>
                </a:solidFill>
              </a:rPr>
              <a:t>CB.EN.U4AIE19003 –</a:t>
            </a:r>
            <a:r>
              <a:rPr lang="en-IN" sz="2000" dirty="0" err="1">
                <a:solidFill>
                  <a:schemeClr val="bg1"/>
                </a:solidFill>
              </a:rPr>
              <a:t>Adhithan</a:t>
            </a:r>
            <a:endParaRPr lang="en-IN" sz="2000" dirty="0">
              <a:solidFill>
                <a:schemeClr val="bg1"/>
              </a:solidFill>
            </a:endParaRPr>
          </a:p>
          <a:p>
            <a:pPr algn="l"/>
            <a:r>
              <a:rPr lang="en-IN" sz="2000" dirty="0">
                <a:solidFill>
                  <a:schemeClr val="bg1"/>
                </a:solidFill>
              </a:rPr>
              <a:t>CB.EN.U4AIE19023 – </a:t>
            </a:r>
            <a:r>
              <a:rPr lang="en-IN" sz="2000" dirty="0" err="1">
                <a:solidFill>
                  <a:schemeClr val="bg1"/>
                </a:solidFill>
              </a:rPr>
              <a:t>Mithil</a:t>
            </a:r>
            <a:r>
              <a:rPr lang="en-IN" sz="2000" dirty="0">
                <a:solidFill>
                  <a:schemeClr val="bg1"/>
                </a:solidFill>
              </a:rPr>
              <a:t>  </a:t>
            </a:r>
          </a:p>
          <a:p>
            <a:pPr algn="l"/>
            <a:r>
              <a:rPr lang="en-IN" sz="2000" dirty="0">
                <a:solidFill>
                  <a:schemeClr val="bg1"/>
                </a:solidFill>
              </a:rPr>
              <a:t>CB.EN.U4AIE19024 – Dharshan Kumar</a:t>
            </a:r>
          </a:p>
          <a:p>
            <a:pPr algn="l"/>
            <a:r>
              <a:rPr lang="en-IN" sz="2000" dirty="0">
                <a:solidFill>
                  <a:schemeClr val="bg1"/>
                </a:solidFill>
              </a:rPr>
              <a:t>CB.EN.U4AIE19033 – </a:t>
            </a:r>
            <a:r>
              <a:rPr lang="en-IN" sz="2000" dirty="0" err="1">
                <a:solidFill>
                  <a:schemeClr val="bg1"/>
                </a:solidFill>
              </a:rPr>
              <a:t>Kabilan</a:t>
            </a:r>
            <a:endParaRPr lang="en-IN" sz="2000" dirty="0">
              <a:solidFill>
                <a:schemeClr val="bg1"/>
              </a:solidFill>
            </a:endParaRPr>
          </a:p>
          <a:p>
            <a:pPr algn="l"/>
            <a:r>
              <a:rPr lang="en-IN" sz="2000" dirty="0">
                <a:solidFill>
                  <a:schemeClr val="bg1"/>
                </a:solidFill>
              </a:rPr>
              <a:t>CB.EN.U4AIE19061 – </a:t>
            </a:r>
            <a:r>
              <a:rPr lang="en-IN" sz="2000" dirty="0" err="1">
                <a:solidFill>
                  <a:schemeClr val="bg1"/>
                </a:solidFill>
              </a:rPr>
              <a:t>Sivamaran</a:t>
            </a:r>
            <a:endParaRPr lang="en-IN" sz="2000" dirty="0">
              <a:solidFill>
                <a:schemeClr val="bg1"/>
              </a:solidFill>
            </a:endParaRPr>
          </a:p>
          <a:p>
            <a:pPr algn="l"/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4" y="463657"/>
            <a:ext cx="3721768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pow(int n):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3BACFD-1463-4344-8517-AD3644C6679E}"/>
              </a:ext>
            </a:extLst>
          </p:cNvPr>
          <p:cNvSpPr txBox="1">
            <a:spLocks/>
          </p:cNvSpPr>
          <p:nvPr/>
        </p:nvSpPr>
        <p:spPr>
          <a:xfrm>
            <a:off x="294022" y="3250978"/>
            <a:ext cx="5099083" cy="79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N" sz="2800" b="1" dirty="0"/>
              <a:t>compute(double n):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44F35F-7B9A-4D92-B545-7F521335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6" y="1696452"/>
            <a:ext cx="4908885" cy="1367589"/>
          </a:xfrm>
        </p:spPr>
        <p:txBody>
          <a:bodyPr>
            <a:normAutofit/>
          </a:bodyPr>
          <a:lstStyle/>
          <a:p>
            <a:r>
              <a:rPr lang="en-US" dirty="0"/>
              <a:t>It returns the polynomial raised to the power n(</a:t>
            </a:r>
            <a:r>
              <a:rPr lang="en-US" dirty="0" err="1"/>
              <a:t>eg</a:t>
            </a:r>
            <a:r>
              <a:rPr lang="en-US" dirty="0"/>
              <a:t> x</a:t>
            </a:r>
            <a:r>
              <a:rPr lang="en-US" baseline="30000" dirty="0"/>
              <a:t>2</a:t>
            </a:r>
            <a:r>
              <a:rPr lang="en-US" dirty="0"/>
              <a:t>+x+1 return (x</a:t>
            </a:r>
            <a:r>
              <a:rPr lang="en-US" baseline="30000" dirty="0"/>
              <a:t>2</a:t>
            </a:r>
            <a:r>
              <a:rPr lang="en-US" dirty="0"/>
              <a:t>+x+1)</a:t>
            </a:r>
            <a:r>
              <a:rPr lang="en-US" baseline="30000" dirty="0"/>
              <a:t>n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598EB3-F7D3-480C-B183-8F39D8B4D410}"/>
              </a:ext>
            </a:extLst>
          </p:cNvPr>
          <p:cNvSpPr txBox="1">
            <a:spLocks/>
          </p:cNvSpPr>
          <p:nvPr/>
        </p:nvSpPr>
        <p:spPr>
          <a:xfrm>
            <a:off x="790677" y="4391325"/>
            <a:ext cx="5446295" cy="95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computes the function value of the polynomial at point n.</a:t>
            </a:r>
            <a:endParaRPr lang="en-IN" dirty="0"/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93A44E-8D33-4453-AAE1-4B3FA69099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43601" y="819296"/>
            <a:ext cx="4983480" cy="2027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8C47A-02D4-4FD9-B916-312CD0FC7B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3601" y="4011584"/>
            <a:ext cx="4983480" cy="20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6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427687"/>
            <a:ext cx="3721768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differentiate():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3BACFD-1463-4344-8517-AD3644C6679E}"/>
              </a:ext>
            </a:extLst>
          </p:cNvPr>
          <p:cNvSpPr txBox="1">
            <a:spLocks/>
          </p:cNvSpPr>
          <p:nvPr/>
        </p:nvSpPr>
        <p:spPr>
          <a:xfrm>
            <a:off x="5905802" y="457082"/>
            <a:ext cx="5099083" cy="79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dirty="0"/>
              <a:t>integrate(int key1, int key2):</a:t>
            </a:r>
            <a:endParaRPr lang="en-IN" sz="28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44F35F-7B9A-4D92-B545-7F521335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16512"/>
            <a:ext cx="4908885" cy="1367589"/>
          </a:xfrm>
        </p:spPr>
        <p:txBody>
          <a:bodyPr>
            <a:normAutofit/>
          </a:bodyPr>
          <a:lstStyle/>
          <a:p>
            <a:r>
              <a:rPr lang="en-US" dirty="0"/>
              <a:t>It integrates the polynomial with respect to the variable from a to b.</a:t>
            </a:r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A0436-36BD-40B8-9B99-E9FE8D2CD6C0}"/>
              </a:ext>
            </a:extLst>
          </p:cNvPr>
          <p:cNvSpPr/>
          <p:nvPr/>
        </p:nvSpPr>
        <p:spPr>
          <a:xfrm>
            <a:off x="513348" y="1216511"/>
            <a:ext cx="4764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differentiates the polynomial with respect to the variable.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68866-4BFF-4BF0-9ED5-AF2F8CB1BF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348" y="2151127"/>
            <a:ext cx="5101389" cy="3880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6D592-93DE-488B-B978-CDC1D18A62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151126"/>
            <a:ext cx="5294050" cy="38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1009"/>
            <a:ext cx="3721768" cy="794994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root()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44F35F-7B9A-4D92-B545-7F521335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6" y="1696452"/>
            <a:ext cx="4908885" cy="1367589"/>
          </a:xfrm>
        </p:spPr>
        <p:txBody>
          <a:bodyPr>
            <a:normAutofit/>
          </a:bodyPr>
          <a:lstStyle/>
          <a:p>
            <a:r>
              <a:rPr lang="en-US" dirty="0"/>
              <a:t>It computes root of the polynomial.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40EF9-8F9E-484C-860A-00D8F49BCE66}"/>
              </a:ext>
            </a:extLst>
          </p:cNvPr>
          <p:cNvPicPr/>
          <p:nvPr/>
        </p:nvPicPr>
        <p:blipFill rotWithShape="1">
          <a:blip r:embed="rId2"/>
          <a:srcRect r="12271"/>
          <a:stretch/>
        </p:blipFill>
        <p:spPr>
          <a:xfrm>
            <a:off x="2607243" y="2434387"/>
            <a:ext cx="5446295" cy="22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5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7A91B-1215-4A5E-B17B-8639D9EEC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04A92-9748-45D4-9DC6-DA62D641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33"/>
            <a:ext cx="12192000" cy="6868159"/>
          </a:xfrm>
          <a:prstGeom prst="rect">
            <a:avLst/>
          </a:prstGeom>
        </p:spPr>
      </p:pic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45DACA86-1117-4D85-8A24-58AB51858338}"/>
              </a:ext>
            </a:extLst>
          </p:cNvPr>
          <p:cNvSpPr txBox="1">
            <a:spLocks/>
          </p:cNvSpPr>
          <p:nvPr/>
        </p:nvSpPr>
        <p:spPr>
          <a:xfrm>
            <a:off x="3473759" y="1966693"/>
            <a:ext cx="5066559" cy="199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A47"/>
              </a:buClr>
              <a:buSzPts val="3200"/>
              <a:buFont typeface="Playfair Display Regular"/>
              <a:buNone/>
              <a:tabLst/>
              <a:defRPr/>
            </a:pPr>
            <a:r>
              <a:rPr kumimoji="0" lang="en-IN" sz="8000" b="0" i="0" u="none" strike="noStrike" kern="0" cap="none" spc="0" normalizeH="0" baseline="0" noProof="0" dirty="0">
                <a:ln>
                  <a:noFill/>
                </a:ln>
                <a:solidFill>
                  <a:srgbClr val="333A47"/>
                </a:solidFill>
                <a:effectLst/>
                <a:uLnTx/>
                <a:uFillTx/>
                <a:latin typeface="+mj-lt"/>
                <a:sym typeface="Playfair Display Regular"/>
              </a:rPr>
              <a:t>Thank You</a:t>
            </a:r>
          </a:p>
        </p:txBody>
      </p:sp>
      <p:sp>
        <p:nvSpPr>
          <p:cNvPr id="6" name="Google Shape;322;p37">
            <a:extLst>
              <a:ext uri="{FF2B5EF4-FFF2-40B4-BE49-F238E27FC236}">
                <a16:creationId xmlns:a16="http://schemas.microsoft.com/office/drawing/2014/main" id="{0377B45B-E240-41DC-82CE-97680407F977}"/>
              </a:ext>
            </a:extLst>
          </p:cNvPr>
          <p:cNvSpPr txBox="1">
            <a:spLocks/>
          </p:cNvSpPr>
          <p:nvPr/>
        </p:nvSpPr>
        <p:spPr>
          <a:xfrm>
            <a:off x="3101081" y="2949452"/>
            <a:ext cx="5989838" cy="199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A47"/>
              </a:buClr>
              <a:buSzPts val="3200"/>
              <a:buFont typeface="Playfair Display Regular"/>
              <a:buNone/>
              <a:tabLst/>
              <a:defRPr/>
            </a:pPr>
            <a:r>
              <a:rPr lang="en-IN" sz="48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P</a:t>
            </a:r>
            <a:r>
              <a:rPr kumimoji="0" lang="en-IN" sz="48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sym typeface="Playfair Display Regular"/>
              </a:rPr>
              <a:t>resentation</a:t>
            </a: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sym typeface="Playfair Display Regular"/>
              </a:rPr>
              <a:t> by Team 6</a:t>
            </a:r>
          </a:p>
        </p:txBody>
      </p:sp>
    </p:spTree>
    <p:extLst>
      <p:ext uri="{BB962C8B-B14F-4D97-AF65-F5344CB8AC3E}">
        <p14:creationId xmlns:p14="http://schemas.microsoft.com/office/powerpoint/2010/main" val="25739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0E67AD-F184-436D-B07C-B52ED610F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93994"/>
              </p:ext>
            </p:extLst>
          </p:nvPr>
        </p:nvGraphicFramePr>
        <p:xfrm>
          <a:off x="1578428" y="1156054"/>
          <a:ext cx="7630885" cy="2722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812">
                  <a:extLst>
                    <a:ext uri="{9D8B030D-6E8A-4147-A177-3AD203B41FA5}">
                      <a16:colId xmlns:a16="http://schemas.microsoft.com/office/drawing/2014/main" val="2047599068"/>
                    </a:ext>
                  </a:extLst>
                </a:gridCol>
                <a:gridCol w="6482073">
                  <a:extLst>
                    <a:ext uri="{9D8B030D-6E8A-4147-A177-3AD203B41FA5}">
                      <a16:colId xmlns:a16="http://schemas.microsoft.com/office/drawing/2014/main" val="2046091167"/>
                    </a:ext>
                  </a:extLst>
                </a:gridCol>
              </a:tblGrid>
              <a:tr h="871855">
                <a:tc>
                  <a:txBody>
                    <a:bodyPr/>
                    <a:lstStyle/>
                    <a:p>
                      <a:r>
                        <a:rPr lang="en-IN" sz="2400" b="1" dirty="0"/>
                        <a:t>Serial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/>
                        <a:t>               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039111"/>
                  </a:ext>
                </a:extLst>
              </a:tr>
              <a:tr h="616973">
                <a:tc>
                  <a:txBody>
                    <a:bodyPr/>
                    <a:lstStyle/>
                    <a:p>
                      <a:r>
                        <a:rPr lang="en-IN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Heap data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25541"/>
                  </a:ext>
                </a:extLst>
              </a:tr>
              <a:tr h="616973">
                <a:tc>
                  <a:txBody>
                    <a:bodyPr/>
                    <a:lstStyle/>
                    <a:p>
                      <a:r>
                        <a:rPr lang="en-IN" sz="2400" dirty="0"/>
                        <a:t>2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effectLst/>
                        </a:rPr>
                        <a:t>Program for given problem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84942"/>
                  </a:ext>
                </a:extLst>
              </a:tr>
              <a:tr h="616973">
                <a:tc>
                  <a:txBody>
                    <a:bodyPr/>
                    <a:lstStyle/>
                    <a:p>
                      <a:r>
                        <a:rPr lang="en-IN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effectLst/>
                        </a:rPr>
                        <a:t>Additional methods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950354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7A01309-D7B9-49B5-97E9-A748C7FB5033}"/>
              </a:ext>
            </a:extLst>
          </p:cNvPr>
          <p:cNvSpPr txBox="1">
            <a:spLocks/>
          </p:cNvSpPr>
          <p:nvPr/>
        </p:nvSpPr>
        <p:spPr>
          <a:xfrm>
            <a:off x="3309152" y="-322515"/>
            <a:ext cx="323369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err="1"/>
              <a:t>COntents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242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FE1F30-F02B-4C4D-BDDC-EF2001455FA1}"/>
              </a:ext>
            </a:extLst>
          </p:cNvPr>
          <p:cNvSpPr/>
          <p:nvPr/>
        </p:nvSpPr>
        <p:spPr>
          <a:xfrm>
            <a:off x="826273" y="1840527"/>
            <a:ext cx="106347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Representing a single variable polynomial of any degree in a class using minheap to store powers. The polynomial class should be able to do operations such as multiply, add , subtract via methods. Also, one must be able to square and append the polynomial (modify the coefficients of a certain power term or add more terms. A ‘</a:t>
            </a:r>
            <a:r>
              <a:rPr lang="en-US" sz="2400" dirty="0" err="1"/>
              <a:t>getDegree</a:t>
            </a:r>
            <a:r>
              <a:rPr lang="en-US" sz="2400" dirty="0"/>
              <a:t> ‘method must be automatically computed.  The ‘</a:t>
            </a:r>
            <a:r>
              <a:rPr lang="en-US" sz="2400" dirty="0" err="1"/>
              <a:t>toString</a:t>
            </a:r>
            <a:r>
              <a:rPr lang="en-US" sz="2400" dirty="0"/>
              <a:t>’ method should convert the polynomial into a String with increasing order of degrees.</a:t>
            </a:r>
            <a:endParaRPr lang="en-IN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4FE34-7902-4C2A-A5C8-75C7BFF6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477" y="431350"/>
            <a:ext cx="6176058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PROBLEM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8907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4387-4733-4EA0-9888-BFEFD788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CBA49E-0F95-4CCB-9DBC-27673EA49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8938" y="2964560"/>
            <a:ext cx="3734124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E271-5D6D-435E-B847-45F20014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4E39D-28FB-4808-8FFF-0A9D419B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Abstract data types are mathematical abstractions</a:t>
            </a:r>
          </a:p>
          <a:p>
            <a:r>
              <a:rPr lang="en-US" sz="2000" dirty="0"/>
              <a:t>This can be viewed as an extension of modular design.</a:t>
            </a:r>
          </a:p>
          <a:p>
            <a:r>
              <a:rPr lang="en-US" sz="2000" dirty="0"/>
              <a:t>Objects such as lists, sets, and graphs, along with their operations, can be viewed as abstract data types</a:t>
            </a:r>
          </a:p>
          <a:p>
            <a:r>
              <a:rPr lang="en-US" sz="2000" dirty="0"/>
              <a:t>A polynomial ADT is required to represent a polynomial. For the Polynomial ADT, there are various operations as addition, subtraction, multiplication, append etc.</a:t>
            </a: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8460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B5AA6363-4992-4A7C-8B02-B5B58C4793D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16" name="Google Shape;93;p17">
            <a:extLst>
              <a:ext uri="{FF2B5EF4-FFF2-40B4-BE49-F238E27FC236}">
                <a16:creationId xmlns:a16="http://schemas.microsoft.com/office/drawing/2014/main" id="{C762EAD8-CA66-4571-A5AF-B12EB0618DAB}"/>
              </a:ext>
            </a:extLst>
          </p:cNvPr>
          <p:cNvSpPr txBox="1"/>
          <p:nvPr/>
        </p:nvSpPr>
        <p:spPr>
          <a:xfrm>
            <a:off x="673467" y="0"/>
            <a:ext cx="31956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9999" b="1" dirty="0">
                <a:solidFill>
                  <a:schemeClr val="accent6">
                    <a:lumMod val="75000"/>
                  </a:schemeClr>
                </a:solidFill>
                <a:latin typeface="Inter-Regular"/>
                <a:ea typeface="Inter-Regular"/>
                <a:cs typeface="Inter-Regular"/>
                <a:sym typeface="Inter-Regular"/>
              </a:rPr>
              <a:t>1</a:t>
            </a:r>
            <a:endParaRPr sz="39999" b="1" dirty="0">
              <a:solidFill>
                <a:schemeClr val="accent6">
                  <a:lumMod val="75000"/>
                </a:schemeClr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" name="Google Shape;94;p17">
            <a:extLst>
              <a:ext uri="{FF2B5EF4-FFF2-40B4-BE49-F238E27FC236}">
                <a16:creationId xmlns:a16="http://schemas.microsoft.com/office/drawing/2014/main" id="{580F971B-60C8-417E-9857-B22A8488877D}"/>
              </a:ext>
            </a:extLst>
          </p:cNvPr>
          <p:cNvSpPr txBox="1">
            <a:spLocks/>
          </p:cNvSpPr>
          <p:nvPr/>
        </p:nvSpPr>
        <p:spPr>
          <a:xfrm>
            <a:off x="2888029" y="2862352"/>
            <a:ext cx="5470000" cy="58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b="1" kern="0" dirty="0">
                <a:solidFill>
                  <a:schemeClr val="tx1"/>
                </a:solidFill>
              </a:rPr>
              <a:t>Heap Data Structure</a:t>
            </a:r>
          </a:p>
        </p:txBody>
      </p:sp>
      <p:sp>
        <p:nvSpPr>
          <p:cNvPr id="18" name="Google Shape;95;p17">
            <a:extLst>
              <a:ext uri="{FF2B5EF4-FFF2-40B4-BE49-F238E27FC236}">
                <a16:creationId xmlns:a16="http://schemas.microsoft.com/office/drawing/2014/main" id="{F2BAE170-D4CC-477A-B71E-F33893519BB5}"/>
              </a:ext>
            </a:extLst>
          </p:cNvPr>
          <p:cNvSpPr txBox="1">
            <a:spLocks/>
          </p:cNvSpPr>
          <p:nvPr/>
        </p:nvSpPr>
        <p:spPr>
          <a:xfrm>
            <a:off x="2883975" y="3535702"/>
            <a:ext cx="4202625" cy="8534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IN" sz="2400" b="1" kern="0" dirty="0">
                <a:solidFill>
                  <a:schemeClr val="accent6">
                    <a:lumMod val="50000"/>
                  </a:schemeClr>
                </a:solidFill>
              </a:rPr>
              <a:t>Java Code</a:t>
            </a:r>
          </a:p>
          <a:p>
            <a:pPr>
              <a:spcAft>
                <a:spcPts val="800"/>
              </a:spcAft>
            </a:pPr>
            <a:endParaRPr lang="en-US" sz="2400" kern="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Google Shape;125;p21">
            <a:extLst>
              <a:ext uri="{FF2B5EF4-FFF2-40B4-BE49-F238E27FC236}">
                <a16:creationId xmlns:a16="http://schemas.microsoft.com/office/drawing/2014/main" id="{4ED1CAEF-B34C-461C-8AE5-28BE269CC6AD}"/>
              </a:ext>
            </a:extLst>
          </p:cNvPr>
          <p:cNvSpPr/>
          <p:nvPr/>
        </p:nvSpPr>
        <p:spPr>
          <a:xfrm>
            <a:off x="7376990" y="770150"/>
            <a:ext cx="5469999" cy="4948442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76" name="Picture 4" descr="Min Heap Deletion Step By Step - randerson112358 - Medium">
            <a:extLst>
              <a:ext uri="{FF2B5EF4-FFF2-40B4-BE49-F238E27FC236}">
                <a16:creationId xmlns:a16="http://schemas.microsoft.com/office/drawing/2014/main" id="{5507EF96-D955-44C6-8F9D-F29A9978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1737360"/>
            <a:ext cx="4210050" cy="286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7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FE1F30-F02B-4C4D-BDDC-EF2001455FA1}"/>
              </a:ext>
            </a:extLst>
          </p:cNvPr>
          <p:cNvSpPr/>
          <p:nvPr/>
        </p:nvSpPr>
        <p:spPr>
          <a:xfrm>
            <a:off x="778600" y="1484197"/>
            <a:ext cx="106347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A binary heap is a complete binary tree which satisfies the heap ordering property.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The ordering of min-heap is such that </a:t>
            </a:r>
            <a:r>
              <a:rPr lang="en-US" sz="2000" b="1" dirty="0"/>
              <a:t>the value of each node is greater than or equal to the value of its parent</a:t>
            </a:r>
            <a:r>
              <a:rPr lang="en-US" sz="2000" dirty="0"/>
              <a:t>, with the minimum-value element at the root.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ADT min heap is useful in removing the object with the highest priority.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A common use of a heap is to implement a priority queue.</a:t>
            </a:r>
            <a:endParaRPr lang="en-IN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4FE34-7902-4C2A-A5C8-75C7BFF6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424" y="158634"/>
            <a:ext cx="6176058" cy="1325563"/>
          </a:xfrm>
        </p:spPr>
        <p:txBody>
          <a:bodyPr>
            <a:normAutofit/>
          </a:bodyPr>
          <a:lstStyle/>
          <a:p>
            <a:r>
              <a:rPr lang="en-IN" b="1" dirty="0"/>
              <a:t>ADT MIN-HEAP</a:t>
            </a:r>
          </a:p>
        </p:txBody>
      </p:sp>
      <p:pic>
        <p:nvPicPr>
          <p:cNvPr id="1026" name="Picture 2" descr="Binary Heap - GeeksforGeeks">
            <a:extLst>
              <a:ext uri="{FF2B5EF4-FFF2-40B4-BE49-F238E27FC236}">
                <a16:creationId xmlns:a16="http://schemas.microsoft.com/office/drawing/2014/main" id="{65DF44EF-16CE-4B9A-89BF-C93700CD0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99"/>
          <a:stretch/>
        </p:blipFill>
        <p:spPr bwMode="auto">
          <a:xfrm>
            <a:off x="2210855" y="3810885"/>
            <a:ext cx="3481138" cy="25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nary Heap - GeeksforGeeks">
            <a:extLst>
              <a:ext uri="{FF2B5EF4-FFF2-40B4-BE49-F238E27FC236}">
                <a16:creationId xmlns:a16="http://schemas.microsoft.com/office/drawing/2014/main" id="{F621FCF2-5CD3-456E-BB0F-2D1F315B9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t="60433" r="7895" b="5947"/>
          <a:stretch/>
        </p:blipFill>
        <p:spPr bwMode="auto">
          <a:xfrm>
            <a:off x="6096000" y="4287088"/>
            <a:ext cx="3481138" cy="15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7EAD-2E05-462A-BD2E-63F98C01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Instance variables and constructor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7B503A-48A8-48F3-9830-2828C11CD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563" y="2442545"/>
            <a:ext cx="5928874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263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Sav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{4DF64F54-9E9B-4C0E-936F-52ECD318EAB9}tf12214701</Template>
  <TotalTime>0</TotalTime>
  <Words>624</Words>
  <Application>Microsoft Office PowerPoint</Application>
  <PresentationFormat>Widescreen</PresentationFormat>
  <Paragraphs>85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Garamond</vt:lpstr>
      <vt:lpstr>Goudy Old Style</vt:lpstr>
      <vt:lpstr>Inter-Regular</vt:lpstr>
      <vt:lpstr>Playfair Display</vt:lpstr>
      <vt:lpstr>Playfair Display Regular</vt:lpstr>
      <vt:lpstr>Wingdings 2</vt:lpstr>
      <vt:lpstr>SlateVTI</vt:lpstr>
      <vt:lpstr>Savon</vt:lpstr>
      <vt:lpstr>PowerPoint Presentation</vt:lpstr>
      <vt:lpstr>GROUP MEMBERS </vt:lpstr>
      <vt:lpstr>PowerPoint Presentation</vt:lpstr>
      <vt:lpstr>PROBLEM</vt:lpstr>
      <vt:lpstr>UML Diagram</vt:lpstr>
      <vt:lpstr>ADT</vt:lpstr>
      <vt:lpstr>PowerPoint Presentation</vt:lpstr>
      <vt:lpstr>ADT MIN-HEAP</vt:lpstr>
      <vt:lpstr>Instance variables and constructor</vt:lpstr>
      <vt:lpstr>ADT NODE</vt:lpstr>
      <vt:lpstr>PowerPoint Presentation</vt:lpstr>
      <vt:lpstr>Methods-Insert</vt:lpstr>
      <vt:lpstr>Hash</vt:lpstr>
      <vt:lpstr>clone():</vt:lpstr>
      <vt:lpstr>toString():</vt:lpstr>
      <vt:lpstr>getDegree():</vt:lpstr>
      <vt:lpstr>PowerPoint Presentation</vt:lpstr>
      <vt:lpstr>add(Polynomial p1):</vt:lpstr>
      <vt:lpstr>mult(Polynomial that):</vt:lpstr>
      <vt:lpstr>pow(int n):</vt:lpstr>
      <vt:lpstr>differentiate():</vt:lpstr>
      <vt:lpstr>root()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2020-06-04T08:29:34Z</dcterms:created>
  <dcterms:modified xsi:type="dcterms:W3CDTF">2020-06-17T07:59:40Z</dcterms:modified>
</cp:coreProperties>
</file>